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413" r:id="rId17"/>
    <p:sldId id="697" r:id="rId18"/>
    <p:sldId id="700" r:id="rId19"/>
    <p:sldId id="699" r:id="rId20"/>
    <p:sldId id="696" r:id="rId21"/>
    <p:sldId id="698" r:id="rId22"/>
    <p:sldId id="327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77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9940" y="1930401"/>
            <a:ext cx="11767544" cy="4439441"/>
          </a:xfrm>
        </p:spPr>
        <p:txBody>
          <a:bodyPr anchor="b"/>
          <a:lstStyle>
            <a:lvl1pPr>
              <a:defRPr sz="9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940" y="6369840"/>
            <a:ext cx="11767544" cy="114856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04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0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42" y="3815645"/>
            <a:ext cx="11767543" cy="2554196"/>
          </a:xfrm>
        </p:spPr>
        <p:txBody>
          <a:bodyPr anchor="b"/>
          <a:lstStyle>
            <a:lvl1pPr algn="l">
              <a:defRPr sz="5333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940" y="6369841"/>
            <a:ext cx="11767544" cy="1147200"/>
          </a:xfrm>
        </p:spPr>
        <p:txBody>
          <a:bodyPr anchor="t"/>
          <a:lstStyle>
            <a:lvl1pPr marL="0" indent="0" algn="l">
              <a:buNone/>
              <a:defRPr sz="2667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64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1084" y="2747434"/>
            <a:ext cx="5861785" cy="55943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9325" y="2741457"/>
            <a:ext cx="5861788" cy="560032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146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084" y="2540000"/>
            <a:ext cx="5861784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1084" y="3352800"/>
            <a:ext cx="5861785" cy="49889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39328" y="2540000"/>
            <a:ext cx="5861785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39328" y="3352800"/>
            <a:ext cx="5861785" cy="49889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133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99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17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3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37" y="1930400"/>
            <a:ext cx="4534752" cy="1930400"/>
          </a:xfrm>
        </p:spPr>
        <p:txBody>
          <a:bodyPr anchor="b"/>
          <a:lstStyle>
            <a:lvl1pPr algn="l"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9489" y="1930400"/>
            <a:ext cx="6927996" cy="6096000"/>
          </a:xfrm>
        </p:spPr>
        <p:txBody>
          <a:bodyPr anchor="ctr"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938" y="4172374"/>
            <a:ext cx="4534751" cy="386079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0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43" y="2472256"/>
            <a:ext cx="6790541" cy="2099744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6061" y="1524000"/>
            <a:ext cx="4267200" cy="6096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939" y="4876800"/>
            <a:ext cx="6779972" cy="1828800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32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42" y="6400783"/>
            <a:ext cx="11767543" cy="75565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39940" y="914400"/>
            <a:ext cx="11767544" cy="48542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942" y="7156433"/>
            <a:ext cx="11767541" cy="65828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6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40" y="1930400"/>
            <a:ext cx="11767545" cy="2641600"/>
          </a:xfrm>
        </p:spPr>
        <p:txBody>
          <a:bodyPr/>
          <a:lstStyle>
            <a:lvl1pPr>
              <a:defRPr sz="6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940" y="4876800"/>
            <a:ext cx="11767545" cy="31496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76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9736" y="1930400"/>
            <a:ext cx="10665753" cy="3097832"/>
          </a:xfrm>
        </p:spPr>
        <p:txBody>
          <a:bodyPr/>
          <a:lstStyle>
            <a:lvl1pPr>
              <a:defRPr sz="6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573867" y="5028232"/>
            <a:ext cx="9706199" cy="456232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867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9940" y="5800876"/>
            <a:ext cx="11767545" cy="2235200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97727" y="1295004"/>
            <a:ext cx="1069216" cy="259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6266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440653" y="3485050"/>
            <a:ext cx="1069216" cy="2595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6266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3936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939" y="4165601"/>
            <a:ext cx="11767547" cy="2204240"/>
          </a:xfrm>
        </p:spPr>
        <p:txBody>
          <a:bodyPr anchor="b"/>
          <a:lstStyle>
            <a:lvl1pPr algn="l">
              <a:defRPr sz="5333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9940" y="6369841"/>
            <a:ext cx="11767545" cy="1147200"/>
          </a:xfrm>
        </p:spPr>
        <p:txBody>
          <a:bodyPr anchor="t"/>
          <a:lstStyle>
            <a:lvl1pPr marL="0" indent="0" algn="l">
              <a:buNone/>
              <a:defRPr sz="2667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87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3929" y="2641600"/>
            <a:ext cx="3929155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9951" y="3556000"/>
            <a:ext cx="3903133" cy="4785784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8213" y="2641600"/>
            <a:ext cx="3914988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5164141" y="3556000"/>
            <a:ext cx="3929059" cy="4785784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99601" y="2641600"/>
            <a:ext cx="3909484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9499601" y="3556000"/>
            <a:ext cx="3909484" cy="4785784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968189" y="2844800"/>
            <a:ext cx="0" cy="52832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82969" y="2844800"/>
            <a:ext cx="0" cy="528917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91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51" y="5667932"/>
            <a:ext cx="3920067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69951" y="2946400"/>
            <a:ext cx="3920067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9951" y="6436282"/>
            <a:ext cx="3920067" cy="878919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5834" y="5667932"/>
            <a:ext cx="3907367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185833" y="2946400"/>
            <a:ext cx="3907367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184030" y="6436281"/>
            <a:ext cx="3912541" cy="878919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499601" y="5667932"/>
            <a:ext cx="3909484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499599" y="2946400"/>
            <a:ext cx="3909484" cy="203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9499434" y="6436278"/>
            <a:ext cx="3914663" cy="878919"/>
          </a:xfrm>
        </p:spPr>
        <p:txBody>
          <a:bodyPr anchor="t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968189" y="2844800"/>
            <a:ext cx="0" cy="52832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282969" y="2844800"/>
            <a:ext cx="0" cy="5289176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59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1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072284" y="573618"/>
            <a:ext cx="2336801" cy="7768167"/>
          </a:xfrm>
        </p:spPr>
        <p:txBody>
          <a:bodyPr vert="eaVert" anchor="b" anchorCtr="0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9951" y="1183219"/>
            <a:ext cx="9897532" cy="715856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5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559581"/>
            <a:ext cx="5382683" cy="5584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856464"/>
            <a:ext cx="2029883" cy="315393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1478683" y="2235200"/>
            <a:ext cx="3759200" cy="3759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10665884" y="1"/>
            <a:ext cx="2137849" cy="1521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1474504" y="8128000"/>
            <a:ext cx="1324979" cy="101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917083" y="0"/>
            <a:ext cx="914400" cy="15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u-H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1482" y="603624"/>
            <a:ext cx="12539631" cy="18673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1084" y="2737225"/>
            <a:ext cx="11928721" cy="559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3540853" y="2387602"/>
            <a:ext cx="1320799" cy="4063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67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1935432" y="4300397"/>
            <a:ext cx="5146393" cy="4064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67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3803387" y="394306"/>
            <a:ext cx="1117599" cy="102358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733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648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09585" rtl="0" eaLnBrk="1" latinLnBrk="0" hangingPunct="1">
        <a:spcBef>
          <a:spcPct val="0"/>
        </a:spcBef>
        <a:buNone/>
        <a:defRPr sz="56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667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133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67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67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34125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67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67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67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67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1482" y="-36512"/>
            <a:ext cx="12539631" cy="704013"/>
          </a:xfrm>
        </p:spPr>
        <p:txBody>
          <a:bodyPr>
            <a:noAutofit/>
          </a:bodyPr>
          <a:lstStyle/>
          <a:p>
            <a:pPr algn="ctr"/>
            <a:r>
              <a:rPr lang="hu-HU" sz="4667" b="1">
                <a:solidFill>
                  <a:srgbClr val="FFFF00"/>
                </a:solidFill>
              </a:rPr>
              <a:t>Villám ellenőrző kérdések!</a:t>
            </a:r>
            <a:endParaRPr lang="hu-HU" sz="4667" b="1" dirty="0">
              <a:solidFill>
                <a:srgbClr val="FFFF00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2"/>
          </p:nvPr>
        </p:nvSpPr>
        <p:spPr>
          <a:xfrm>
            <a:off x="8152853" y="689768"/>
            <a:ext cx="7782001" cy="7302787"/>
          </a:xfrm>
        </p:spPr>
        <p:txBody>
          <a:bodyPr>
            <a:noAutofit/>
          </a:bodyPr>
          <a:lstStyle/>
          <a:p>
            <a:r>
              <a:rPr lang="hu-HU" sz="2200" dirty="0"/>
              <a:t>1944-ben.</a:t>
            </a:r>
          </a:p>
          <a:p>
            <a:r>
              <a:rPr lang="hu-HU" sz="2200" dirty="0"/>
              <a:t>Mert a második világháború végén hadszíntérré vált.</a:t>
            </a:r>
          </a:p>
          <a:p>
            <a:r>
              <a:rPr lang="hu-HU" sz="2200" dirty="0"/>
              <a:t>Budapest ostroma.</a:t>
            </a:r>
          </a:p>
          <a:p>
            <a:r>
              <a:rPr lang="hu-HU" sz="2200" dirty="0"/>
              <a:t>Kényszermunkát a Szovjetunióban.</a:t>
            </a:r>
          </a:p>
          <a:p>
            <a:r>
              <a:rPr lang="hu-HU" sz="2200" dirty="0"/>
              <a:t>Élelmiszert, állatokat és értékeket.</a:t>
            </a:r>
          </a:p>
          <a:p>
            <a:r>
              <a:rPr lang="hu-HU" sz="2200" dirty="0"/>
              <a:t>A kommunista párt.</a:t>
            </a:r>
          </a:p>
          <a:p>
            <a:r>
              <a:rPr lang="hu-HU" sz="2200" dirty="0"/>
              <a:t>A kommunista diktatúra fenntartása és az emberek megfigyelése.</a:t>
            </a:r>
          </a:p>
          <a:p>
            <a:r>
              <a:rPr lang="hu-HU" sz="2200" dirty="0"/>
              <a:t>Erősen elértéktelenedett, nagy infláció alakult ki.</a:t>
            </a:r>
          </a:p>
          <a:p>
            <a:r>
              <a:rPr lang="hu-HU" sz="2200" dirty="0"/>
              <a:t>Jóvátételt.</a:t>
            </a:r>
            <a:br>
              <a:rPr lang="hu-HU" sz="2200" dirty="0"/>
            </a:br>
            <a:endParaRPr lang="hu-HU" sz="2200" dirty="0"/>
          </a:p>
          <a:p>
            <a:r>
              <a:rPr lang="hu-HU" sz="2200" dirty="0"/>
              <a:t>A Szovjetunió befolyása alá került, és kialakult a kommunista </a:t>
            </a:r>
            <a:r>
              <a:rPr lang="hu-HU" sz="2800" dirty="0"/>
              <a:t>diktatúra.</a:t>
            </a:r>
          </a:p>
          <a:p>
            <a:pPr marL="0" indent="0">
              <a:buNone/>
            </a:pPr>
            <a:endParaRPr lang="hu-HU" sz="2667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9E88787-C262-6199-009D-05CB44D64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3172" y="648247"/>
            <a:ext cx="7589979" cy="7661460"/>
          </a:xfrm>
        </p:spPr>
        <p:txBody>
          <a:bodyPr>
            <a:noAutofit/>
          </a:bodyPr>
          <a:lstStyle/>
          <a:p>
            <a:r>
              <a:rPr lang="hu-HU" sz="2200" dirty="0"/>
              <a:t>Mikor érte el a Vörös Hadsereg Magyarországot?</a:t>
            </a:r>
          </a:p>
          <a:p>
            <a:r>
              <a:rPr lang="hu-HU" sz="2200" dirty="0"/>
              <a:t>Miért szenvedett nagy károkat Magyarország?</a:t>
            </a:r>
          </a:p>
          <a:p>
            <a:r>
              <a:rPr lang="hu-HU" sz="2200" dirty="0"/>
              <a:t>Melyik város ostroma volt különösen pusztító?</a:t>
            </a:r>
          </a:p>
          <a:p>
            <a:r>
              <a:rPr lang="hu-HU" sz="2200" dirty="0"/>
              <a:t>Mit jelentett a „</a:t>
            </a:r>
            <a:r>
              <a:rPr lang="hu-HU" sz="2200" dirty="0" err="1"/>
              <a:t>málenkij</a:t>
            </a:r>
            <a:r>
              <a:rPr lang="hu-HU" sz="2200" dirty="0"/>
              <a:t> robot”?</a:t>
            </a:r>
          </a:p>
          <a:p>
            <a:r>
              <a:rPr lang="hu-HU" sz="2200" dirty="0"/>
              <a:t>Mit vittek el gyakran a szovjet katonák?</a:t>
            </a:r>
          </a:p>
          <a:p>
            <a:r>
              <a:rPr lang="hu-HU" sz="2200" dirty="0"/>
              <a:t>Melyik párt vette át fokozatosan a hatalmat?</a:t>
            </a:r>
          </a:p>
          <a:p>
            <a:r>
              <a:rPr lang="hu-HU" sz="2200" dirty="0"/>
              <a:t>Mi volt az ÁVH feladata?</a:t>
            </a:r>
            <a:br>
              <a:rPr lang="hu-HU" sz="2200" dirty="0"/>
            </a:br>
            <a:endParaRPr lang="hu-HU" sz="2200" dirty="0"/>
          </a:p>
          <a:p>
            <a:r>
              <a:rPr lang="hu-HU" sz="2200" dirty="0"/>
              <a:t>Mi történt a pengővel a háború után?</a:t>
            </a:r>
          </a:p>
          <a:p>
            <a:r>
              <a:rPr lang="hu-HU" sz="2200" dirty="0"/>
              <a:t>Mit kellett fizetnie Magyarországnak a háború után?</a:t>
            </a:r>
          </a:p>
          <a:p>
            <a:r>
              <a:rPr lang="hu-HU" sz="2200" dirty="0"/>
              <a:t>Hogyan változott Magyarország helyzete a háború után?</a:t>
            </a:r>
          </a:p>
          <a:p>
            <a:endParaRPr lang="hu-HU" sz="2667" dirty="0"/>
          </a:p>
        </p:txBody>
      </p:sp>
    </p:spTree>
    <p:extLst>
      <p:ext uri="{BB962C8B-B14F-4D97-AF65-F5344CB8AC3E}">
        <p14:creationId xmlns:p14="http://schemas.microsoft.com/office/powerpoint/2010/main" val="250959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6552F-037C-AF02-3DCD-0A9C2CAD1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72554DED-DB3F-8C06-501E-03BC9DC1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85" y="155510"/>
            <a:ext cx="12539631" cy="768085"/>
          </a:xfrm>
        </p:spPr>
        <p:txBody>
          <a:bodyPr/>
          <a:lstStyle/>
          <a:p>
            <a:pPr algn="ctr"/>
            <a:r>
              <a:rPr lang="hu-HU" sz="4267" b="1" dirty="0">
                <a:solidFill>
                  <a:srgbClr val="FFFF00"/>
                </a:solidFill>
              </a:rPr>
              <a:t>Feleletre!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A5136BB-1088-7D97-14ED-A41E7EAA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58" y="923595"/>
            <a:ext cx="15169685" cy="7680853"/>
          </a:xfrm>
        </p:spPr>
        <p:txBody>
          <a:bodyPr>
            <a:noAutofit/>
          </a:bodyPr>
          <a:lstStyle/>
          <a:p>
            <a:r>
              <a:rPr lang="hu-HU" b="1" dirty="0"/>
              <a:t>A szovjet megszállás </a:t>
            </a:r>
            <a:r>
              <a:rPr lang="hu-HU" b="1"/>
              <a:t>Magyarországon </a:t>
            </a:r>
            <a:r>
              <a:rPr lang="hu-HU"/>
              <a:t>A </a:t>
            </a:r>
            <a:r>
              <a:rPr lang="hu-HU" dirty="0"/>
              <a:t>második világháború végén Magyarország területére bevonult a szovjet, vagyis a Vörös Hadsereg. A szovjetek hivatalosan felszabadítóként érkeztek, mert kiszorították a német hadsereget és véget vetettek a náci uralomnak. Ugyanakkor hamarosan megszálló hatalommá váltak, és nagy befolyást szereztek az ország felett.</a:t>
            </a:r>
          </a:p>
          <a:p>
            <a:r>
              <a:rPr lang="hu-HU" dirty="0"/>
              <a:t>A harcok 1944 és 1945 között hatalmas pusztítást okoztak. Magyarország hadszíntérré vált. Sok város megsérült vagy teljesen romba dőlt, különösen Budapest. A hidak, vasutak, gyárak és mezőgazdasági területek is súlyos károkat szenvedtek. Az ország gazdasága szinte teljesen összeomlott.</a:t>
            </a:r>
          </a:p>
          <a:p>
            <a:r>
              <a:rPr lang="hu-HU" dirty="0"/>
              <a:t>A háború rengeteg emberéletet követelt. Sok magyar katona és civil halt meg. A szovjetek több százezer embert hurcoltak el hadifogolyként vagy úgynevezett „</a:t>
            </a:r>
            <a:r>
              <a:rPr lang="hu-HU" dirty="0" err="1"/>
              <a:t>málenkij</a:t>
            </a:r>
            <a:r>
              <a:rPr lang="hu-HU" dirty="0"/>
              <a:t> robotra”, ami kényszermunkát jelentett. Sokan éveken át dolgoztak embertelen körülmények között a Szovjetunióban, és közülük sokan nem tértek vissza.</a:t>
            </a:r>
          </a:p>
          <a:p>
            <a:r>
              <a:rPr lang="hu-HU" dirty="0"/>
              <a:t>A megszálló katonák viselkedése gyakran félelmet keltett a lakosságban. Előfordult fosztogatás, erőszak és rekvirálás is, amikor a katonák élelmiszert, állatokat vagy értékeket vettek el az emberektől. Emiatt sok magyar nem felszabadítóként tekintett a szovjet hadseregre.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4925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B5D86-C3C4-7364-BE1C-144765FA4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1726E9D3-0C4F-5244-222A-5FDFF7F0E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85" y="155510"/>
            <a:ext cx="12539631" cy="768085"/>
          </a:xfrm>
        </p:spPr>
        <p:txBody>
          <a:bodyPr/>
          <a:lstStyle/>
          <a:p>
            <a:pPr algn="ctr"/>
            <a:r>
              <a:rPr lang="hu-HU" sz="4267" b="1" dirty="0">
                <a:solidFill>
                  <a:srgbClr val="FFFF00"/>
                </a:solidFill>
              </a:rPr>
              <a:t>Feleletre!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8B95CF4-57E2-47D0-DA16-C4412F561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58" y="923595"/>
            <a:ext cx="15169685" cy="7680853"/>
          </a:xfrm>
        </p:spPr>
        <p:txBody>
          <a:bodyPr>
            <a:noAutofit/>
          </a:bodyPr>
          <a:lstStyle/>
          <a:p>
            <a:r>
              <a:rPr lang="hu-HU" dirty="0"/>
              <a:t>A háború után nagy politikai változások kezdődtek. A Szovjetunió támogatásával a kommunista párt fokozatosan átvette a hatalmat Magyarországon. Először még több párt működött, de a kommunisták lassan háttérbe szorították ellenfeleiket. Ez vezetett a kommunista diktatúra kialakulásához.</a:t>
            </a:r>
          </a:p>
          <a:p>
            <a:r>
              <a:rPr lang="hu-HU" dirty="0"/>
              <a:t>A diktatúra idején megszűnt a politikai szabadság. Az állam ellenőrizte a sajtót, az oktatást és a közéletet. Sok embert megfigyeltek, letartóztattak vagy börtönbe zártak. Az ÁVH, vagyis az Államvédelmi Hatóság félelmet tartott fenn az országban.</a:t>
            </a:r>
          </a:p>
          <a:p>
            <a:r>
              <a:rPr lang="hu-HU" dirty="0"/>
              <a:t>Gazdasági szempontból is nehéz időszak következett. Magyarországnak jóvátételt kellett fizetnie főként a Szovjetuniónak. Emellett súlyos infláció alakult ki: a pengő annyira elértéktelenedett, hogy ez lett a világtörténelem egyik legnagyobb pénzromlása.</a:t>
            </a:r>
          </a:p>
          <a:p>
            <a:r>
              <a:rPr lang="hu-HU" dirty="0"/>
              <a:t>Összességében a szovjet megszállás hosszú időre meghatározta Magyarország sorsát. Az ország a szovjet érdekszférába került, elveszítette politikai önállóságának nagy részét, és megkezdődött a kommunista rendszer kiépítése, amely évtizedekig fennmaradt.</a:t>
            </a:r>
          </a:p>
          <a:p>
            <a:br>
              <a:rPr lang="hu-HU" dirty="0"/>
            </a:br>
            <a:endParaRPr lang="hu-HU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56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79B72-A609-A5C0-ADDF-63FA14C55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56F06B49-3DFE-EFFB-8880-2BBF2C06A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85" y="155510"/>
            <a:ext cx="12539631" cy="768085"/>
          </a:xfrm>
        </p:spPr>
        <p:txBody>
          <a:bodyPr/>
          <a:lstStyle/>
          <a:p>
            <a:pPr algn="ctr"/>
            <a:r>
              <a:rPr lang="hu-HU" sz="4267" b="1" dirty="0">
                <a:solidFill>
                  <a:srgbClr val="FFFF00"/>
                </a:solidFill>
              </a:rPr>
              <a:t>Szovjet megszállás!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E632DCF-4A8D-6718-D907-D13450B43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58" y="923595"/>
            <a:ext cx="15169685" cy="7680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/>
              <a:t>Emberi veszteségek és a hátország pusztulása</a:t>
            </a:r>
            <a:endParaRPr lang="hu-HU" dirty="0"/>
          </a:p>
          <a:p>
            <a:pPr lvl="0"/>
            <a:r>
              <a:rPr lang="hu-HU" b="1" dirty="0"/>
              <a:t>1. Hatalmas emberáldozat:</a:t>
            </a:r>
            <a:r>
              <a:rPr lang="hu-HU" dirty="0"/>
              <a:t> Magyarország lakossága körülbelül 900 ezer embert veszített a háború alatt (elesett katonák, a civil áldozatok, valamint a holokauszt és a fogságba hurcolás áldozatai).</a:t>
            </a:r>
          </a:p>
          <a:p>
            <a:pPr lvl="0"/>
            <a:r>
              <a:rPr lang="hu-HU" b="1" dirty="0"/>
              <a:t>2. Anyagi romlás és az infrastruktúra megsemmisülése:</a:t>
            </a:r>
            <a:r>
              <a:rPr lang="hu-HU" dirty="0"/>
              <a:t> Az ország nemzeti vagyonának több mint 40%-a elpusztult; a közlekedési infrastruktúra romokban hevert, a gyárakat lebombázták vagy szovjet hadizsákmányként elszállították.</a:t>
            </a:r>
          </a:p>
          <a:p>
            <a:pPr lvl="0"/>
            <a:r>
              <a:rPr lang="hu-HU" b="1" dirty="0"/>
              <a:t>3. Éhínség és fosztogatás:</a:t>
            </a:r>
            <a:r>
              <a:rPr lang="hu-HU" dirty="0"/>
              <a:t> A szovjet hadsereg ellenséges területként kezelte az országot, a katonáknak engedélyezett szabad rablás pedig rendszerszintű élelmiszer- és értéktárgy-elkobzáshoz vezetett.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908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EC89F-C571-8D03-18B9-A6AE506BB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DC4BFBE2-F2E5-9CE1-F401-8F1CBC19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85" y="155510"/>
            <a:ext cx="12539631" cy="768085"/>
          </a:xfrm>
        </p:spPr>
        <p:txBody>
          <a:bodyPr/>
          <a:lstStyle/>
          <a:p>
            <a:pPr algn="ctr"/>
            <a:r>
              <a:rPr lang="hu-HU" sz="4267" b="1" dirty="0">
                <a:solidFill>
                  <a:srgbClr val="FFFF00"/>
                </a:solidFill>
              </a:rPr>
              <a:t>Szovjet megszállás!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8C94939-D483-0AAC-8614-E45570BD2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158" y="923595"/>
            <a:ext cx="15169685" cy="7680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/>
              <a:t>2. Erőszak a civil lakosság ellen</a:t>
            </a:r>
            <a:endParaRPr lang="hu-HU" dirty="0"/>
          </a:p>
          <a:p>
            <a:pPr lvl="0"/>
            <a:r>
              <a:rPr lang="hu-HU" b="1" dirty="0"/>
              <a:t>4. Nők elleni tömeges erőszak:</a:t>
            </a:r>
            <a:r>
              <a:rPr lang="hu-HU" dirty="0"/>
              <a:t> A megszállás egyik legsúlyosabb, évtizedekig elhallgatott, társadalmi szintű traumája a magyar nők ellen elkövetett tömeges nemi erőszak volt.</a:t>
            </a:r>
          </a:p>
          <a:p>
            <a:pPr lvl="0"/>
            <a:r>
              <a:rPr lang="hu-HU" b="1" dirty="0"/>
              <a:t>5. Állandó félelem és bizonytalanság:</a:t>
            </a:r>
            <a:r>
              <a:rPr lang="hu-HU" dirty="0"/>
              <a:t> A civil lakosság folyamatos rettegésben élt a házakba bármikor betörő, javakat és élelmet követelő katonák miatt.</a:t>
            </a:r>
          </a:p>
          <a:p>
            <a:pPr marL="0" indent="0">
              <a:buNone/>
            </a:pPr>
            <a:r>
              <a:rPr lang="hu-HU" b="1" dirty="0"/>
              <a:t>A „</a:t>
            </a:r>
            <a:r>
              <a:rPr lang="hu-HU" b="1" dirty="0" err="1"/>
              <a:t>malenkij</a:t>
            </a:r>
            <a:r>
              <a:rPr lang="hu-HU" b="1" dirty="0"/>
              <a:t> robot” és a hadifogság</a:t>
            </a:r>
            <a:endParaRPr lang="hu-HU" dirty="0"/>
          </a:p>
          <a:p>
            <a:pPr lvl="0"/>
            <a:r>
              <a:rPr lang="hu-HU" b="1" dirty="0"/>
              <a:t>6. Tömeges deportálások:</a:t>
            </a:r>
            <a:r>
              <a:rPr lang="hu-HU" dirty="0"/>
              <a:t> Körülbelül 600 ezer embert – köztük százezres nagyságrendben civileket (férfiakat és nőket) – hurcoltak el szovjet fogságba, az úgynevezett „</a:t>
            </a:r>
            <a:r>
              <a:rPr lang="hu-HU" dirty="0" err="1"/>
              <a:t>malenkij</a:t>
            </a:r>
            <a:r>
              <a:rPr lang="hu-HU" dirty="0"/>
              <a:t> robotra”.</a:t>
            </a:r>
          </a:p>
          <a:p>
            <a:pPr lvl="0"/>
            <a:r>
              <a:rPr lang="hu-HU" b="1" dirty="0"/>
              <a:t>7. Kényszermunka és magas halandóság:</a:t>
            </a:r>
            <a:r>
              <a:rPr lang="hu-HU" dirty="0"/>
              <a:t> Az </a:t>
            </a:r>
            <a:r>
              <a:rPr lang="hu-HU" dirty="0" err="1"/>
              <a:t>elhurcoltakat</a:t>
            </a:r>
            <a:r>
              <a:rPr lang="hu-HU" dirty="0"/>
              <a:t> a Szovjetunió újjáépítésén </a:t>
            </a:r>
            <a:r>
              <a:rPr lang="hu-HU" dirty="0" err="1"/>
              <a:t>dolgoztaták</a:t>
            </a:r>
            <a:r>
              <a:rPr lang="hu-HU" dirty="0"/>
              <a:t> embertelen körülmények között; a fagy és az élelemhiány miatt közel egyharmaduk soha nem tért haza.</a:t>
            </a:r>
          </a:p>
          <a:p>
            <a:pPr lvl="0"/>
            <a:r>
              <a:rPr lang="hu-HU" b="1" dirty="0"/>
              <a:t>8. Kollektív bűnösség és önkényes válogatás:</a:t>
            </a:r>
            <a:r>
              <a:rPr lang="hu-HU" dirty="0"/>
              <a:t> Sokan etnikai alapon (pl. német származás miatt) kerültek fogságba, de gyakran csak a létszám kitöltése érdekében, válogatás nélkül szedtek össze embereket az utcáról.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2311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1EFF0-A4D8-2303-F769-DE860B39B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>
            <a:extLst>
              <a:ext uri="{FF2B5EF4-FFF2-40B4-BE49-F238E27FC236}">
                <a16:creationId xmlns:a16="http://schemas.microsoft.com/office/drawing/2014/main" id="{F9FACFCC-71FD-17A4-9AC5-58A6A025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8185" y="155510"/>
            <a:ext cx="12539631" cy="768085"/>
          </a:xfrm>
        </p:spPr>
        <p:txBody>
          <a:bodyPr/>
          <a:lstStyle/>
          <a:p>
            <a:pPr algn="ctr"/>
            <a:r>
              <a:rPr lang="hu-HU" sz="4267" b="1" dirty="0">
                <a:solidFill>
                  <a:srgbClr val="FFFF00"/>
                </a:solidFill>
              </a:rPr>
              <a:t>Szovjet megszállás!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C79D26F1-3824-3057-E80D-DE9754C52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36" y="1088572"/>
            <a:ext cx="15169685" cy="76808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u-HU" b="1" dirty="0"/>
              <a:t>A határon túli magyarság tragédiája</a:t>
            </a:r>
            <a:endParaRPr lang="hu-HU" dirty="0"/>
          </a:p>
          <a:p>
            <a:pPr lvl="0"/>
            <a:r>
              <a:rPr lang="hu-HU" b="1" dirty="0"/>
              <a:t>9. Jogfosztás Felvidéken (</a:t>
            </a:r>
            <a:r>
              <a:rPr lang="hu-HU" b="1" dirty="0" err="1"/>
              <a:t>Beneš</a:t>
            </a:r>
            <a:r>
              <a:rPr lang="hu-HU" b="1" dirty="0"/>
              <a:t>-dekrétumok):</a:t>
            </a:r>
            <a:r>
              <a:rPr lang="hu-HU" dirty="0"/>
              <a:t> A felvidéki magyarságot kollektív bűnösnek nyilvánították, megfosztották állampolgárságuktól, vagyonuktól, sokukat pedig kényszermunkára vagy deportálásra ítélték.</a:t>
            </a:r>
          </a:p>
          <a:p>
            <a:pPr lvl="0"/>
            <a:r>
              <a:rPr lang="hu-HU" b="1" dirty="0"/>
              <a:t>10. Délvidéki mészárlások:</a:t>
            </a:r>
            <a:r>
              <a:rPr lang="hu-HU" dirty="0"/>
              <a:t> A </a:t>
            </a:r>
            <a:r>
              <a:rPr lang="hu-HU" dirty="0" err="1"/>
              <a:t>titoista</a:t>
            </a:r>
            <a:r>
              <a:rPr lang="hu-HU" dirty="0"/>
              <a:t> partizánok brutális bosszúhadjáratában (1944–45 telén) becslések szerint 20-40 ezer embert gyilkoltak meg kegyetlen módon, egész magyar falvakat kiirtva.</a:t>
            </a:r>
          </a:p>
          <a:p>
            <a:pPr lvl="0"/>
            <a:r>
              <a:rPr lang="hu-HU" b="1" dirty="0"/>
              <a:t>11. Erdélyi atrocitások:</a:t>
            </a:r>
            <a:r>
              <a:rPr lang="hu-HU" dirty="0"/>
              <a:t> Romániában a szovjet csapatok nyomában érkező „</a:t>
            </a:r>
            <a:r>
              <a:rPr lang="hu-HU" dirty="0" err="1"/>
              <a:t>Maniu</a:t>
            </a:r>
            <a:r>
              <a:rPr lang="hu-HU" dirty="0"/>
              <a:t>-gárdák” követtek el véres mészárlásokat és fosztogatásokat a magyar lakosság körében.</a:t>
            </a:r>
          </a:p>
          <a:p>
            <a:r>
              <a:rPr lang="hu-HU" b="1" dirty="0"/>
              <a:t>5. Felszabadulás vagy megszállás?</a:t>
            </a:r>
            <a:endParaRPr lang="hu-HU" dirty="0"/>
          </a:p>
          <a:p>
            <a:pPr lvl="0"/>
            <a:r>
              <a:rPr lang="hu-HU" b="1" dirty="0"/>
              <a:t>12. Fogalmi ellentmondás és politikai fordulat:</a:t>
            </a:r>
            <a:r>
              <a:rPr lang="hu-HU" dirty="0"/>
              <a:t> Míg 1945. április 4-e a náci uralom alóli „felszabadulást” jelentette, a valóságban egy új, szovjet típusú diktatúra és évtizedes megszállás vette kezdetét, ami felszámolta a demokratikus reményeket.</a:t>
            </a:r>
          </a:p>
          <a:p>
            <a:pPr marL="0" indent="0">
              <a:buNone/>
            </a:pPr>
            <a:endParaRPr lang="hu-HU" sz="2400" dirty="0"/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0882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1137" y="635563"/>
            <a:ext cx="8862103" cy="1867375"/>
          </a:xfrm>
        </p:spPr>
        <p:txBody>
          <a:bodyPr/>
          <a:lstStyle/>
          <a:p>
            <a:pPr algn="ctr"/>
            <a:br>
              <a:rPr lang="hu-HU" sz="7200" b="1" dirty="0">
                <a:solidFill>
                  <a:srgbClr val="FFFF00"/>
                </a:solidFill>
              </a:rPr>
            </a:br>
            <a:r>
              <a:rPr lang="hu-HU" sz="7200" b="1" dirty="0">
                <a:solidFill>
                  <a:srgbClr val="FFFF00"/>
                </a:solidFill>
              </a:rPr>
              <a:t>KÖSZÖNÖM A FIGYELMET</a:t>
            </a:r>
            <a:br>
              <a:rPr lang="hu-HU" sz="7200" b="1" dirty="0">
                <a:solidFill>
                  <a:srgbClr val="FFFF00"/>
                </a:solidFill>
              </a:rPr>
            </a:br>
            <a:br>
              <a:rPr lang="hu-HU" sz="7200" b="1" dirty="0">
                <a:solidFill>
                  <a:srgbClr val="FFFF00"/>
                </a:solidFill>
              </a:rPr>
            </a:br>
            <a:endParaRPr lang="hu-HU" sz="7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03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895</Words>
  <Application>Microsoft Office PowerPoint</Application>
  <PresentationFormat>Egyéni</PresentationFormat>
  <Paragraphs>53</Paragraphs>
  <Slides>21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Wingdings 3</vt:lpstr>
      <vt:lpstr>Office Theme</vt:lpstr>
      <vt:lpstr>Ion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Villám ellenőrző kérdések!</vt:lpstr>
      <vt:lpstr>Feleletre!</vt:lpstr>
      <vt:lpstr>Feleletre!</vt:lpstr>
      <vt:lpstr>Szovjet megszállás!</vt:lpstr>
      <vt:lpstr>Szovjet megszállás!</vt:lpstr>
      <vt:lpstr>Szovjet megszállás!</vt:lpstr>
      <vt:lpstr> KÖSZÖNÖM A FIGYELMET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Péter Szentirmai (magiszter.edu.hu)</cp:lastModifiedBy>
  <cp:revision>4</cp:revision>
  <dcterms:created xsi:type="dcterms:W3CDTF">2006-08-16T00:00:00Z</dcterms:created>
  <dcterms:modified xsi:type="dcterms:W3CDTF">2026-05-17T14:03:54Z</dcterms:modified>
</cp:coreProperties>
</file>